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86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38" r:id="rId40"/>
    <p:sldId id="339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49" r:id="rId50"/>
    <p:sldId id="301" r:id="rId51"/>
    <p:sldId id="302" r:id="rId52"/>
    <p:sldId id="303" r:id="rId53"/>
    <p:sldId id="340" r:id="rId54"/>
    <p:sldId id="304" r:id="rId55"/>
    <p:sldId id="305" r:id="rId56"/>
    <p:sldId id="341" r:id="rId57"/>
    <p:sldId id="342" r:id="rId58"/>
    <p:sldId id="343" r:id="rId59"/>
    <p:sldId id="351" r:id="rId60"/>
    <p:sldId id="356" r:id="rId61"/>
    <p:sldId id="357" r:id="rId62"/>
    <p:sldId id="358" r:id="rId63"/>
    <p:sldId id="344" r:id="rId64"/>
    <p:sldId id="350" r:id="rId65"/>
    <p:sldId id="345" r:id="rId66"/>
    <p:sldId id="346" r:id="rId67"/>
    <p:sldId id="347" r:id="rId68"/>
    <p:sldId id="266" r:id="rId69"/>
    <p:sldId id="267" r:id="rId70"/>
    <p:sldId id="312" r:id="rId71"/>
    <p:sldId id="313" r:id="rId72"/>
    <p:sldId id="314" r:id="rId73"/>
    <p:sldId id="315" r:id="rId74"/>
    <p:sldId id="316" r:id="rId75"/>
    <p:sldId id="317" r:id="rId76"/>
    <p:sldId id="318" r:id="rId77"/>
    <p:sldId id="268" r:id="rId78"/>
    <p:sldId id="269" r:id="rId79"/>
    <p:sldId id="270" r:id="rId80"/>
    <p:sldId id="271" r:id="rId81"/>
    <p:sldId id="272" r:id="rId82"/>
    <p:sldId id="273" r:id="rId83"/>
    <p:sldId id="274" r:id="rId84"/>
    <p:sldId id="275" r:id="rId8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82"/>
    <p:restoredTop sz="94632"/>
  </p:normalViewPr>
  <p:slideViewPr>
    <p:cSldViewPr snapToGrid="0">
      <p:cViewPr varScale="1">
        <p:scale>
          <a:sx n="150" d="100"/>
          <a:sy n="150" d="100"/>
        </p:scale>
        <p:origin x="160" y="288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577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11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5c489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5c489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85c48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85c48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765d7e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765d7e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765d7e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765d7e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765d7e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f765d7e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765d7e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765d7e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271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65d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65d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85c4895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85c4895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85c489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85c489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80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4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62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312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47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298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43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75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28650" y="409670"/>
            <a:ext cx="7886700" cy="3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826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ja-JP" altLang="en-US" sz="1800"/>
              <a:t>群（</a:t>
            </a:r>
            <a:r>
              <a:rPr lang="en-US" altLang="ja-JP" sz="1800" dirty="0"/>
              <a:t>PSL</a:t>
            </a:r>
            <a:r>
              <a:rPr lang="ja-JP" altLang="en-US" sz="1800"/>
              <a:t>と行列の積を同一視するための材料２）</a:t>
            </a:r>
            <a:endParaRPr lang="en-US" altLang="ja-JP" sz="1800" dirty="0"/>
          </a:p>
          <a:p>
            <a:pPr marL="939800" lvl="1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ja-JP" altLang="en-US"/>
              <a:t>群のなんとなく</a:t>
            </a:r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定義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群の例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部分群の定義と性質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直交群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特殊線型群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群の作用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ユークリッド合同変換群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一次分数変換群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02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</a:t>
            </a:r>
            <a:r>
              <a:rPr lang="ja-JP" altLang="en-US"/>
              <a:t>なんとなく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628650" y="718200"/>
            <a:ext cx="8354700" cy="370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AutoNum type="arabicPeriod"/>
            </a:pPr>
            <a:r>
              <a:rPr lang="ja-JP" altLang="en-US"/>
              <a:t>群とは？</a:t>
            </a:r>
            <a:br>
              <a:rPr lang="en-US" altLang="ja-JP" dirty="0"/>
            </a:br>
            <a:r>
              <a:rPr lang="ja-JP" altLang="en-US"/>
              <a:t>代数学の基本的な概念のひとつ．</a:t>
            </a:r>
            <a:br>
              <a:rPr lang="en-US" altLang="ja-JP" dirty="0"/>
            </a:br>
            <a:r>
              <a:rPr lang="ja-JP" altLang="en-US"/>
              <a:t>登場人物は「集合</a:t>
            </a:r>
            <a:r>
              <a:rPr lang="en-US" altLang="ja-JP" dirty="0"/>
              <a:t>G</a:t>
            </a:r>
            <a:r>
              <a:rPr lang="ja-JP" altLang="en-US"/>
              <a:t>」と「演算子</a:t>
            </a:r>
            <a:r>
              <a:rPr lang="en-US" altLang="ja-JP" dirty="0"/>
              <a:t>f</a:t>
            </a:r>
            <a:r>
              <a:rPr lang="ja-JP" altLang="en-US"/>
              <a:t>」のみ．</a:t>
            </a:r>
            <a:br>
              <a:rPr lang="en-US" altLang="ja-JP" dirty="0"/>
            </a:br>
            <a:r>
              <a:rPr lang="en-US" altLang="ja-JP" dirty="0"/>
              <a:t>G</a:t>
            </a:r>
            <a:r>
              <a:rPr lang="ja-JP" altLang="en-US"/>
              <a:t>と</a:t>
            </a:r>
            <a:r>
              <a:rPr lang="en-US" altLang="ja-JP" dirty="0"/>
              <a:t>f</a:t>
            </a:r>
            <a:r>
              <a:rPr lang="ja-JP" altLang="en-US"/>
              <a:t>が</a:t>
            </a:r>
            <a:r>
              <a:rPr lang="en-US" altLang="ja-JP" dirty="0"/>
              <a:t>”</a:t>
            </a:r>
            <a:r>
              <a:rPr lang="ja-JP" altLang="en-US"/>
              <a:t>何かしら</a:t>
            </a:r>
            <a:r>
              <a:rPr lang="en-US" altLang="ja-JP" dirty="0"/>
              <a:t>”</a:t>
            </a:r>
            <a:r>
              <a:rPr lang="ja-JP" altLang="en-US"/>
              <a:t>の条件を満たすと群と呼ばれる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17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群の定義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Google Shape;347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>
                  <a:buAutoNum type="arabicPeriod"/>
                </a:pPr>
                <a:r>
                  <a:rPr lang="ja-JP" altLang="en-US"/>
                  <a:t>閉包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closure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altLang="ja-JP" dirty="0"/>
                </a:br>
                <a:r>
                  <a:rPr lang="ja-JP" altLang="en-US"/>
                  <a:t>全ての</a:t>
                </a:r>
                <a:r>
                  <a:rPr lang="en-US" altLang="ja-JP" dirty="0"/>
                  <a:t>G</a:t>
                </a:r>
                <a:r>
                  <a:rPr lang="ja-JP" altLang="en-US"/>
                  <a:t>の元同士の積は</a:t>
                </a:r>
                <a:r>
                  <a:rPr lang="en-US" altLang="ja-JP" dirty="0"/>
                  <a:t>G</a:t>
                </a:r>
                <a:r>
                  <a:rPr lang="ja-JP" altLang="en-US"/>
                  <a:t>に含まれる</a:t>
                </a:r>
                <a:endParaRPr lang="ja-JP" altLang="en-US" dirty="0"/>
              </a:p>
              <a:p>
                <a:pPr>
                  <a:buFont typeface="Arial"/>
                  <a:buAutoNum type="arabicPeriod"/>
                </a:pPr>
                <a:r>
                  <a:rPr lang="ja-JP" altLang="en-US"/>
                  <a:t>結合法則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associativity</a:t>
                </a:r>
                <a:br>
                  <a:rPr lang="ja-JP" altLang="en-US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積の計算順序は関係ない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>
                  <a:buFont typeface="Arial"/>
                  <a:buAutoNum type="arabicPeriod"/>
                </a:pPr>
                <a:r>
                  <a:rPr lang="ja-JP" altLang="en-US" dirty="0"/>
                  <a:t>単位元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２つの元の積が片方の元と等しい</a:t>
                </a:r>
                <a:r>
                  <a:rPr lang="ja-JP" altLang="en-US" b="1"/>
                  <a:t>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という元が存在する</a:t>
                </a:r>
                <a:br>
                  <a:rPr lang="ja-JP" altLang="en-US"/>
                </a:br>
                <a:endParaRPr lang="fr-CA" dirty="0"/>
              </a:p>
              <a:p>
                <a:pPr>
                  <a:spcBef>
                    <a:spcPts val="0"/>
                  </a:spcBef>
                  <a:buFont typeface="Arial"/>
                  <a:buAutoNum type="arabicPeriod"/>
                </a:pPr>
                <a:r>
                  <a:rPr lang="ja-JP" altLang="en-US" dirty="0"/>
                  <a:t>逆元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となる</a:t>
                </a:r>
                <a:r>
                  <a:rPr lang="ja-JP" altLang="en-US" b="1"/>
                  <a:t>逆元</a:t>
                </a:r>
                <a:r>
                  <a:rPr lang="ja-JP" altLang="en-US"/>
                  <a:t>という元が存在する</a:t>
                </a:r>
              </a:p>
            </p:txBody>
          </p:sp>
        </mc:Choice>
        <mc:Fallback xmlns="">
          <p:sp>
            <p:nvSpPr>
              <p:cNvPr id="347" name="Google Shape;34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  <a:blipFill>
                <a:blip r:embed="rId3"/>
                <a:stretch>
                  <a:fillRect b="-1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Google Shape;352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" altLang="fr-CA" sz="1800" dirty="0"/>
                  <a:t>： </a:t>
                </a:r>
                <a:r>
                  <a:rPr lang="fr-CA" altLang="ja" sz="1800" dirty="0"/>
                  <a:t>n</a:t>
                </a:r>
                <a:r>
                  <a:rPr lang="ja-JP" altLang="en-US" sz="1800"/>
                  <a:t>次複素正則行列</a:t>
                </a:r>
                <a:r>
                  <a:rPr lang="ja-JP" altLang="en-US" sz="1800" dirty="0"/>
                  <a:t>全体の集合</a:t>
                </a:r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可逆行列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 matrix</a:t>
                </a:r>
                <a:endParaRPr lang="fr-CA" altLang="ja-JP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正則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逆行列</a:t>
                </a:r>
                <a:r>
                  <a:rPr lang="fr-CA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をもつ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dirty="0"/>
                  <a:t>def</a:t>
                </a:r>
                <a:r>
                  <a:rPr lang="ja-JP" altLang="en-US" sz="1800"/>
                  <a:t>（</a:t>
                </a:r>
                <a:r>
                  <a:rPr lang="ja-JP" altLang="en-US" sz="1800" dirty="0"/>
                  <a:t>行列の積</a:t>
                </a:r>
                <a:r>
                  <a:rPr lang="fr-CA" altLang="ja" sz="1800" dirty="0"/>
                  <a:t>AB</a:t>
                </a:r>
                <a:r>
                  <a:rPr lang="ja" altLang="fr-CA" sz="1800" dirty="0"/>
                  <a:t>）</a:t>
                </a:r>
                <a:endParaRPr lang="fr-CA" sz="1800" dirty="0"/>
              </a:p>
              <a:p>
                <a:pPr marL="0" lvl="0" indent="0">
                  <a:buNone/>
                </a:pPr>
                <a:r>
                  <a:rPr lang="ja" altLang="fr-CA" sz="1800" dirty="0"/>
                  <a:t>「</a:t>
                </a:r>
                <a14:m>
                  <m:oMath xmlns:m="http://schemas.openxmlformats.org/officeDocument/2006/math">
                    <m:r>
                      <a:rPr lang="ja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" altLang="fr-CA" sz="1800" dirty="0"/>
                  <a:t>」</a:t>
                </a:r>
                <a:endParaRPr lang="fr-CA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この時，組</a:t>
                </a:r>
                <a:r>
                  <a:rPr lang="en-US" altLang="ja-JP" sz="1800" dirty="0"/>
                  <a:t>(</a:t>
                </a:r>
                <a:r>
                  <a:rPr lang="fr-CA" altLang="ja" sz="1800" dirty="0"/>
                  <a:t>GL(n;C), </a:t>
                </a:r>
                <a:r>
                  <a:rPr lang="ja" altLang="fr-CA" sz="1800" dirty="0"/>
                  <a:t>・</a:t>
                </a:r>
                <a:r>
                  <a:rPr lang="fr-CA" altLang="ja" sz="1800" dirty="0"/>
                  <a:t>)</a:t>
                </a:r>
                <a:r>
                  <a:rPr lang="ja-JP" altLang="en-US" sz="1800" dirty="0"/>
                  <a:t>は群を🍆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確かめる</a:t>
                </a:r>
                <a:endParaRPr sz="1800" dirty="0"/>
              </a:p>
            </p:txBody>
          </p:sp>
        </mc:Choice>
        <mc:Fallback xmlns="">
          <p:sp>
            <p:nvSpPr>
              <p:cNvPr id="352" name="Google Shape;352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群の例１〜n次複素正則行列の集合〜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628650" y="-1131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対称群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group</a:t>
            </a:r>
            <a:endParaRPr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628650" y="7580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X = {1,...,n}:集合．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σ:X→X（:全単射）．</a:t>
            </a:r>
            <a:r>
              <a:rPr lang="ja" altLang="en-US" dirty="0"/>
              <a:t>（</a:t>
            </a:r>
            <a:r>
              <a:rPr lang="ja" dirty="0"/>
              <a:t>ちなみにこの写像を置換と呼ぶ．</a:t>
            </a:r>
            <a:r>
              <a:rPr lang="ja" altLang="en-US" dirty="0"/>
              <a:t>）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Snをσ全体のなす集合．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all σ1,σ2 Sn, σ1•σ2を合成写像としたとき，(Sn, •)は群を🍆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この群のことをn次の対称群とよぶ</a:t>
            </a:r>
            <a:endParaRPr lang="ja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部分群〜定義〜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subgroup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Google Shape;365;p6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 1.24 </a:t>
                </a:r>
                <a14:m>
                  <m:oMath xmlns:m="http://schemas.openxmlformats.org/officeDocument/2006/math"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j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,・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ja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への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制限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,・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𝑠𝑢𝑏𝑔𝑟𝑜𝑢𝑝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</a:t>
                </a:r>
                <a:r>
                  <a:rPr lang="ja-JP" altLang="en-US"/>
                  <a:t>の一部分でも</a:t>
                </a:r>
                <a:r>
                  <a:rPr lang="en-US" altLang="ja-JP" dirty="0"/>
                  <a:t>G</a:t>
                </a:r>
                <a:r>
                  <a:rPr lang="ja-JP" altLang="en-US"/>
                  <a:t>の演算が行える集合のことを部分群という</a:t>
                </a:r>
                <a:endParaRPr dirty="0"/>
              </a:p>
            </p:txBody>
          </p:sp>
        </mc:Choice>
        <mc:Fallback xmlns="">
          <p:sp>
            <p:nvSpPr>
              <p:cNvPr id="365" name="Google Shape;365;p6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部分群〜性質〜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Google Shape;371;p6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lem</a:t>
                </a:r>
                <a:r>
                  <a:rPr lang="en-US" altLang="ja-JP" b="0" dirty="0"/>
                  <a:t> 1.25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・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𝑠𝑢𝑏𝑠𝑒𝑡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𝑖𝑑𝑒𝑛𝑡𝑖𝑡𝑦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𝑖𝑛𝑣𝑒𝑟𝑠𝑒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1" name="Google Shape;37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直交群O(n)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group</a:t>
            </a:r>
            <a:r>
              <a:rPr lang="ja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GL(</a:t>
            </a:r>
            <a:r>
              <a:rPr lang="en-US" altLang="ja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n;C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R)</a:t>
            </a:r>
            <a:r>
              <a:rPr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の部分群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直交群をO(n)とする．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O(n)はGL(n;R)(:一般線型群)の直交行列全体からなる部分集合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ここで行列Aが直交行列であるとはtAA=I(tは転置，Iは単位行列)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O(n)がGL(n;R)の部分群であるためには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２つの直交行列の積は直交行列である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単位行列は直交行列である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直交行列の逆行列は直交行列である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の３つを満たす必要がある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特殊線型群：SL(n;C)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linear group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Google Shape;383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とは，行列式が１の複素平方行列全体のこと．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これが群であるためには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特殊線型群の２つの行列の積の行列式も１（1*1=1）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単位行列は特殊線型群の元である．（det I = 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特殊線型群の行列の逆行列の行列式も１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を満たす必要がある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群の作用〜定義〜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action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9" name="Google Shape;389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G:群</a:t>
            </a:r>
            <a:r>
              <a:rPr lang="en-US" altLang="ja" dirty="0"/>
              <a:t>group</a:t>
            </a:r>
            <a:r>
              <a:rPr lang="ja" dirty="0"/>
              <a:t>，X:集合</a:t>
            </a:r>
            <a:r>
              <a:rPr lang="en-US" altLang="ja" dirty="0"/>
              <a:t>set</a:t>
            </a:r>
            <a:r>
              <a:rPr lang="ja" dirty="0"/>
              <a:t>，「G×X:直積集合」，「•：G×X→X:写像」，「g</a:t>
            </a:r>
            <a:r>
              <a:rPr lang="ja" dirty="0">
                <a:solidFill>
                  <a:srgbClr val="000000"/>
                </a:solidFill>
                <a:highlight>
                  <a:srgbClr val="FFFFFF"/>
                </a:highlight>
              </a:rPr>
              <a:t>∈G,</a:t>
            </a:r>
            <a:r>
              <a:rPr lang="ja" dirty="0"/>
              <a:t>x</a:t>
            </a:r>
            <a:r>
              <a:rPr lang="ja" dirty="0">
                <a:highlight>
                  <a:srgbClr val="FFFFFF"/>
                </a:highlight>
              </a:rPr>
              <a:t>∈X, (</a:t>
            </a:r>
            <a:r>
              <a:rPr lang="ja" dirty="0"/>
              <a:t>g,x)</a:t>
            </a:r>
            <a:r>
              <a:rPr lang="ja" dirty="0">
                <a:highlight>
                  <a:srgbClr val="FFFFFF"/>
                </a:highlight>
              </a:rPr>
              <a:t>∈G×X, </a:t>
            </a:r>
            <a:r>
              <a:rPr lang="ja" dirty="0"/>
              <a:t>•(g,x)=g•x」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このとき，</a:t>
            </a:r>
            <a:endParaRPr dirty="0"/>
          </a:p>
          <a:p>
            <a:pPr lvl="0">
              <a:buChar char="-"/>
            </a:pPr>
            <a:r>
              <a:rPr lang="ja" dirty="0"/>
              <a:t>(g1</a:t>
            </a:r>
            <a:r>
              <a:rPr lang="ja" altLang="ja-JP" dirty="0"/>
              <a:t> • </a:t>
            </a:r>
            <a:r>
              <a:rPr lang="ja" dirty="0"/>
              <a:t>g2)•x=g1•(g2•x)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e•x=x (eはGの単位元)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を満たす時，GのXへの作用という．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</a:rPr>
              <a:t>群の作用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r>
              <a:rPr lang="ja-JP" altLang="en-US" sz="2400">
                <a:solidFill>
                  <a:schemeClr val="tx1"/>
                </a:solidFill>
              </a:rPr>
              <a:t>例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Google Shape;389;p6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1.29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次元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複素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ベクトル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空間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とした時，</a:t>
                </a:r>
                <a:r>
                  <a:rPr lang="en-US" altLang="ja-JP" dirty="0"/>
                  <a:t>GL(n;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ja-JP" dirty="0"/>
                  <a:t>)</a:t>
                </a:r>
                <a:r>
                  <a:rPr lang="ja-JP" altLang="en-US"/>
                  <a:t>の</a:t>
                </a:r>
                <a:r>
                  <a:rPr lang="en-US" altLang="ja-JP" dirty="0"/>
                  <a:t>X</a:t>
                </a:r>
                <a:r>
                  <a:rPr lang="ja-JP" altLang="en-US"/>
                  <a:t>への作用と定義できる．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群の作用であることを確認する</a:t>
                </a:r>
                <a:r>
                  <a:rPr lang="en-US" altLang="ja-JP" dirty="0"/>
                  <a:t>】</a:t>
                </a:r>
              </a:p>
              <a:p>
                <a:pPr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)⋅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endParaRPr lang="en-US" altLang="ja-JP" dirty="0"/>
              </a:p>
              <a:p>
                <a:pPr lvl="0" indent="-457200">
                  <a:buAutoNum type="arabicPeriod"/>
                </a:pPr>
                <a:r>
                  <a:rPr lang="ja-JP" altLang="en-US"/>
                  <a:t>単位元を単位行列とすれば明らか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89" name="Google Shape;389;p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0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628650" y="10229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A,B:2次直交行列，v,w</a:t>
            </a:r>
            <a:r>
              <a:rPr lang="ja" dirty="0">
                <a:highlight>
                  <a:srgbClr val="FFFFFF"/>
                </a:highlight>
              </a:rPr>
              <a:t>∈R^2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(A,v)</a:t>
            </a:r>
            <a:r>
              <a:rPr lang="ja" altLang="en-US" dirty="0">
                <a:highlight>
                  <a:srgbClr val="FFFFFF"/>
                </a:highlight>
              </a:rPr>
              <a:t>・</a:t>
            </a:r>
            <a:r>
              <a:rPr lang="ja" dirty="0">
                <a:highlight>
                  <a:srgbClr val="FFFFFF"/>
                </a:highlight>
              </a:rPr>
              <a:t>(B,w)=(AB,Av+w)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を２次元ユークリッド合同変換群E(2)という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これが群であるには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A,B,C(:直交行列)とu,v,w∈R^2を用いて結合則が成立する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単位元が(I,0)である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逆元が(A^-1, -A^-1v)である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の３つを満たしていることを確認すればよい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628650" y="287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２次元ユークリッド合同変換群</a:t>
            </a:r>
            <a:r>
              <a:rPr lang="en-US" altLang="ja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group</a:t>
            </a:r>
            <a:endParaRPr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u</a:t>
            </a:r>
            <a:r>
              <a:rPr lang="ja">
                <a:highlight>
                  <a:srgbClr val="FFFFFF"/>
                </a:highlight>
              </a:rPr>
              <a:t>∈R^2, (A,v)∈E(2)としたとき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(A,v)•u=Au+v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を平面へのE(2)の作用とする．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部分群の公理を確かめる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簡単なの清書の時に書く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 平面へのE(2)の作用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>
            <a:spLocks noGrp="1"/>
          </p:cNvSpPr>
          <p:nvPr>
            <p:ph type="body" idx="1"/>
          </p:nvPr>
        </p:nvSpPr>
        <p:spPr>
          <a:xfrm>
            <a:off x="628650" y="8090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CA" altLang="ja" dirty="0" err="1"/>
              <a:t>lem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P,Q: 平面状の点，(A,v)</a:t>
            </a:r>
            <a:r>
              <a:rPr lang="ja" dirty="0">
                <a:highlight>
                  <a:srgbClr val="FFFFFF"/>
                </a:highlight>
              </a:rPr>
              <a:t>∈E(2)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(PとQのユークリッド距離)=((A,v)•Pと(A,v)•Qの距離に等しい)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いわゆる一般的に求める距離．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点(x1,y1)と点(x2,y2)のときの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ユークリッド距離は√{(x2-x1)^2+(y2-y1)^2}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つまり，変換してもユークリッド距離が保たれる変換</a:t>
            </a:r>
            <a:r>
              <a:rPr lang="ja" altLang="en-US" dirty="0">
                <a:highlight>
                  <a:srgbClr val="FFFFFF"/>
                </a:highlight>
              </a:rPr>
              <a:t>（</a:t>
            </a:r>
            <a:r>
              <a:rPr lang="ja-JP" altLang="en-US">
                <a:highlight>
                  <a:srgbClr val="FFFFFF"/>
                </a:highlight>
              </a:rPr>
              <a:t>等長変換</a:t>
            </a:r>
            <a:r>
              <a:rPr lang="ja" altLang="en-US" dirty="0">
                <a:highlight>
                  <a:srgbClr val="FFFFFF"/>
                </a:highlight>
              </a:rPr>
              <a:t>）</a:t>
            </a:r>
            <a:r>
              <a:rPr lang="ja" dirty="0">
                <a:highlight>
                  <a:srgbClr val="FFFFFF"/>
                </a:highlight>
              </a:rPr>
              <a:t>ということ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13" name="Google Shape;413;p72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合同変換群の由来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>
                    <a:latin typeface="Cambria Math" panose="02040503050406030204" pitchFamily="18" charset="0"/>
                  </a:rPr>
                  <a:t>Def 1.38 </a:t>
                </a:r>
                <a:r>
                  <a:rPr lang="ja-JP" altLang="en-US">
                    <a:latin typeface="Cambria Math" panose="02040503050406030204" pitchFamily="18" charset="0"/>
                  </a:rPr>
                  <a:t>準同型写像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が成立する時，写像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lang="ja-JP" altLang="en-US"/>
                  <a:t>準同型写像であるという．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99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群が２つあったときに，それぞれの群が同じ「構造」を持っていること．命題でいう同値．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元（要素）が完全に異なり演算も全く違う場合でも，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元の数（要素数）が等しい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演算の振る舞いが等しい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場合は構造が同じである．このことを同型であるという．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具体例を出してみる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2915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18181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1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={0, 1, 2}</m:t>
                    </m:r>
                  </m:oMath>
                </a14:m>
                <a:r>
                  <a:rPr lang="ja-JP" altLang="en-US"/>
                  <a:t>という３で割った時のあまりの集合に対して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「１足して３で割ってあまりを求める」という演算</a:t>
                </a:r>
                <a:r>
                  <a:rPr lang="en-US" altLang="ja-JP" dirty="0"/>
                  <a:t>f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グー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チョキ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パー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ja-JP" altLang="en-US"/>
                  <a:t>というじゃんけんの手の集合に対して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「とある手に勝つための手を求める」という演算</a:t>
                </a:r>
                <a:r>
                  <a:rPr lang="en-US" altLang="ja-JP" dirty="0"/>
                  <a:t>g</a:t>
                </a: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グー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パー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パー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チョキ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チョキ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グー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b="0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  <a:blipFill>
                <a:blip r:embed="rId3"/>
                <a:stretch>
                  <a:fillRect l="-1125" t="-71895" b="-239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つの群</a:t>
            </a:r>
            <a:r>
              <a:rPr lang="en-US" altLang="ja-JP" sz="1800" dirty="0"/>
              <a:t>G</a:t>
            </a:r>
            <a:r>
              <a:rPr lang="ja-JP" altLang="en-US" sz="1800"/>
              <a:t>と</a:t>
            </a:r>
            <a:r>
              <a:rPr lang="en-US" altLang="ja-JP" sz="1800" dirty="0"/>
              <a:t>H</a:t>
            </a:r>
            <a:r>
              <a:rPr lang="ja-JP" altLang="en-US" sz="1800"/>
              <a:t>を比較する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512D1D-B0E5-784E-80C6-A21E764F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038638"/>
            <a:ext cx="7886700" cy="719621"/>
          </a:xfrm>
        </p:spPr>
        <p:txBody>
          <a:bodyPr/>
          <a:lstStyle/>
          <a:p>
            <a:pPr marL="139700" indent="0">
              <a:buNone/>
            </a:pPr>
            <a:r>
              <a:rPr lang="ja-JP" altLang="en-US"/>
              <a:t>集合の元も演算も全然違うけど，構造は同じ！</a:t>
            </a:r>
            <a:endParaRPr lang="en-US" altLang="ja-JP" dirty="0"/>
          </a:p>
          <a:p>
            <a:pPr marL="139700" indent="0">
              <a:buNone/>
            </a:pPr>
            <a:r>
              <a:rPr lang="ja-JP" altLang="en-US"/>
              <a:t>これを同型という．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20F8BD-0586-1B46-9997-AAD433F67356}"/>
              </a:ext>
            </a:extLst>
          </p:cNvPr>
          <p:cNvSpPr txBox="1"/>
          <p:nvPr/>
        </p:nvSpPr>
        <p:spPr>
          <a:xfrm>
            <a:off x="2383842" y="12680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36F10D-27A3-D342-942E-EC7073E6524A}"/>
              </a:ext>
            </a:extLst>
          </p:cNvPr>
          <p:cNvSpPr txBox="1"/>
          <p:nvPr/>
        </p:nvSpPr>
        <p:spPr>
          <a:xfrm>
            <a:off x="1202267" y="33464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6E52A6-DA1B-3144-80F1-5658B82CAB31}"/>
              </a:ext>
            </a:extLst>
          </p:cNvPr>
          <p:cNvSpPr txBox="1"/>
          <p:nvPr/>
        </p:nvSpPr>
        <p:spPr>
          <a:xfrm>
            <a:off x="3632199" y="33464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7DF673-20BB-9245-8569-1DDDC521ED11}"/>
              </a:ext>
            </a:extLst>
          </p:cNvPr>
          <p:cNvSpPr txBox="1"/>
          <p:nvPr/>
        </p:nvSpPr>
        <p:spPr>
          <a:xfrm>
            <a:off x="5740318" y="1268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グー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55E73E-9F00-7848-B402-BE2D8081BFD7}"/>
              </a:ext>
            </a:extLst>
          </p:cNvPr>
          <p:cNvSpPr txBox="1"/>
          <p:nvPr/>
        </p:nvSpPr>
        <p:spPr>
          <a:xfrm>
            <a:off x="4545495" y="3384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パー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4FEF3C3-B377-DC45-A036-266C18219F76}"/>
              </a:ext>
            </a:extLst>
          </p:cNvPr>
          <p:cNvSpPr txBox="1"/>
          <p:nvPr/>
        </p:nvSpPr>
        <p:spPr>
          <a:xfrm>
            <a:off x="6858000" y="33928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チョキ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1575FDB-B8C9-684F-93FE-A0BCD9EE18CB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flipH="1">
            <a:off x="1380361" y="1498877"/>
            <a:ext cx="1003481" cy="1847573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6CCC63-2FCB-B042-804B-6624397431D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558455" y="3577282"/>
            <a:ext cx="2073744" cy="1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96A22D7-97EE-4347-A735-6239A2B3FC8A}"/>
              </a:ext>
            </a:extLst>
          </p:cNvPr>
          <p:cNvCxnSpPr>
            <a:stCxn id="7" idx="0"/>
            <a:endCxn id="2" idx="3"/>
          </p:cNvCxnSpPr>
          <p:nvPr/>
        </p:nvCxnSpPr>
        <p:spPr>
          <a:xfrm flipH="1" flipV="1">
            <a:off x="2740030" y="1498877"/>
            <a:ext cx="1070263" cy="18475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C53473-CA66-8D4B-BC44-CCC3027756FD}"/>
              </a:ext>
            </a:extLst>
          </p:cNvPr>
          <p:cNvCxnSpPr>
            <a:stCxn id="10" idx="1"/>
            <a:endCxn id="12" idx="0"/>
          </p:cNvCxnSpPr>
          <p:nvPr/>
        </p:nvCxnSpPr>
        <p:spPr>
          <a:xfrm flipH="1">
            <a:off x="4945605" y="1498877"/>
            <a:ext cx="794713" cy="188589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B1AEF32-7BA9-4C4F-A1BB-CA960BE52F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345714" y="3615600"/>
            <a:ext cx="1512286" cy="805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FBC2BBC-8C5C-B94B-97A7-B61C32D43B40}"/>
              </a:ext>
            </a:extLst>
          </p:cNvPr>
          <p:cNvCxnSpPr>
            <a:stCxn id="13" idx="0"/>
            <a:endCxn id="10" idx="3"/>
          </p:cNvCxnSpPr>
          <p:nvPr/>
        </p:nvCxnSpPr>
        <p:spPr>
          <a:xfrm flipH="1" flipV="1">
            <a:off x="6540537" y="1498877"/>
            <a:ext cx="871461" cy="189394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03C5B4B-F935-5049-B150-C3D47B7A234B}"/>
              </a:ext>
            </a:extLst>
          </p:cNvPr>
          <p:cNvSpPr txBox="1"/>
          <p:nvPr/>
        </p:nvSpPr>
        <p:spPr>
          <a:xfrm>
            <a:off x="1625744" y="2153359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FDA5F35-BC82-E349-93B0-29A1D5D53070}"/>
              </a:ext>
            </a:extLst>
          </p:cNvPr>
          <p:cNvSpPr txBox="1"/>
          <p:nvPr/>
        </p:nvSpPr>
        <p:spPr>
          <a:xfrm>
            <a:off x="2418135" y="3160892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DF90D1C-4AE9-6942-9117-DDE65FA5E0B4}"/>
              </a:ext>
            </a:extLst>
          </p:cNvPr>
          <p:cNvSpPr txBox="1"/>
          <p:nvPr/>
        </p:nvSpPr>
        <p:spPr>
          <a:xfrm>
            <a:off x="3296895" y="210464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f</a:t>
            </a:r>
            <a:endParaRPr kumimoji="1" lang="ja-JP" altLang="en-US" sz="2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DCBD9D-5FB8-D24F-B258-5233E0A635DB}"/>
              </a:ext>
            </a:extLst>
          </p:cNvPr>
          <p:cNvSpPr txBox="1"/>
          <p:nvPr/>
        </p:nvSpPr>
        <p:spPr>
          <a:xfrm>
            <a:off x="4945604" y="21533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6E11208-12B0-3B42-99AD-8C3DC893090B}"/>
              </a:ext>
            </a:extLst>
          </p:cNvPr>
          <p:cNvSpPr txBox="1"/>
          <p:nvPr/>
        </p:nvSpPr>
        <p:spPr>
          <a:xfrm>
            <a:off x="5923609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E4F8E88-FF8A-D149-AE61-7D0F6289C9B7}"/>
              </a:ext>
            </a:extLst>
          </p:cNvPr>
          <p:cNvSpPr txBox="1"/>
          <p:nvPr/>
        </p:nvSpPr>
        <p:spPr>
          <a:xfrm>
            <a:off x="7013210" y="20764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BEFE0F0-C87E-2247-A983-D4C054E1B937}"/>
              </a:ext>
            </a:extLst>
          </p:cNvPr>
          <p:cNvSpPr txBox="1"/>
          <p:nvPr/>
        </p:nvSpPr>
        <p:spPr>
          <a:xfrm>
            <a:off x="2199038" y="227314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G</a:t>
            </a:r>
            <a:endParaRPr kumimoji="1" lang="ja-JP" altLang="en-US" sz="4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94A469-28AD-1643-B494-CDBDA27144A6}"/>
              </a:ext>
            </a:extLst>
          </p:cNvPr>
          <p:cNvSpPr txBox="1"/>
          <p:nvPr/>
        </p:nvSpPr>
        <p:spPr>
          <a:xfrm>
            <a:off x="5882144" y="2230229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/>
              <a:t>H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4755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同型写像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Def 1.41 </a:t>
            </a:r>
            <a:r>
              <a:rPr lang="ja-JP" altLang="en-US"/>
              <a:t>同型写像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準同型写像＋全単射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5253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飛ばす立体投影：写像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Lem 1.43 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:</a:t>
                </a:r>
                <a:r>
                  <a:rPr lang="ja-JP" altLang="en-US"/>
                  <a:t>準同型写像．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準同型写像の定義</a:t>
                </a:r>
                <a:endParaRPr lang="ja-JP" alt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CA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56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/>
                  <a:t>という一次分数変換を考える．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1800"/>
                  <a:t>とすると</a:t>
                </a:r>
                <a:endParaRPr lang="en-US" altLang="ja-JP" sz="18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1800" b="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上の２式より，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 dirty="0"/>
                  <a:t>なので</a:t>
                </a:r>
                <a:r>
                  <a:rPr lang="ja-JP" altLang="en-US" sz="1800"/>
                  <a:t>全射性が示された</a:t>
                </a:r>
                <a:endParaRPr lang="ja-JP" altLang="en-US" sz="1800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と</a:t>
                </a:r>
                <a:r>
                  <a:rPr lang="ja-JP" altLang="en-US"/>
                  <a:t>すると全ての</a:t>
                </a:r>
                <a:r>
                  <a:rPr lang="en-US" altLang="ja-JP" dirty="0"/>
                  <a:t>z</a:t>
                </a:r>
                <a:r>
                  <a:rPr lang="ja-JP" altLang="en-US"/>
                  <a:t>に対して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/>
                  <a:t>が成立．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式を整理すると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altLang="ja-JP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=0,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𝑏𝑐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t="-24514" b="-852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57200" lvl="0" indent="-3619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AutoNum type="arabicPeriod"/>
                </a:pPr>
                <a:r>
                  <a:rPr lang="ja-JP" altLang="en-US" sz="3300" dirty="0"/>
                  <a:t>一次分数変換</a:t>
                </a:r>
                <a:r>
                  <a:rPr lang="fr-CA" altLang="ja" sz="3300" dirty="0"/>
                  <a:t>PSL(2;C)</a:t>
                </a:r>
                <a:r>
                  <a:rPr lang="ja-JP" altLang="en-US" sz="3300" dirty="0"/>
                  <a:t>の性質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fr-CA" altLang="ja" dirty="0"/>
                  <a:t>SL(2;C)</a:t>
                </a:r>
                <a:r>
                  <a:rPr lang="ja-JP" altLang="en-US"/>
                  <a:t>を写す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ja-JP" altLang="en-US" dirty="0"/>
                  <a:t>円円対応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/>
                  <a:t>概要・示す手順</a:t>
                </a:r>
                <a:r>
                  <a:rPr lang="en-US" altLang="ja-JP" dirty="0"/>
                  <a:t>1~4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示す１：補題</a:t>
                </a:r>
                <a:r>
                  <a:rPr lang="en-US" altLang="ja-JP" dirty="0"/>
                  <a:t>4.16</a:t>
                </a:r>
                <a:r>
                  <a:rPr lang="ja-JP" altLang="en-US"/>
                  <a:t>とそれを示す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示す２：</a:t>
                </a:r>
                <a14:m>
                  <m:oMath xmlns:m="http://schemas.openxmlformats.org/officeDocument/2006/math">
                    <m:r>
                      <a:rPr lang="ja-JP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l-GR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で写す</a:t>
                </a:r>
                <a:r>
                  <a:rPr lang="en-US" altLang="ja-JP" dirty="0"/>
                  <a:t>(</a:t>
                </a:r>
                <a:r>
                  <a:rPr lang="fr-CA" altLang="ja-JP" dirty="0">
                    <a:latin typeface="Cambria Math" panose="02040503050406030204" pitchFamily="18" charset="0"/>
                  </a:rPr>
                  <a:t>a≠0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, a=0</a:t>
                </a:r>
                <a:r>
                  <a:rPr lang="en-US" altLang="ja-JP" dirty="0"/>
                  <a:t>)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示す３：</a:t>
                </a:r>
                <a:r>
                  <a:rPr lang="en-US" altLang="ja-JP" dirty="0"/>
                  <a:t>3</a:t>
                </a:r>
                <a:r>
                  <a:rPr lang="ja-JP" altLang="en-US"/>
                  <a:t>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が存在することを確認する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示す４：３種類の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がどんな写像か確認する</a:t>
                </a:r>
                <a:endParaRPr lang="ja-JP" altLang="en-US" dirty="0"/>
              </a:p>
              <a:p>
                <a: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元の分類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不動点集合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双曲的，楕円的，放物的に分ける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楕円的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放物的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場合分け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まだタイトルが決めていない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対角化？的な</a:t>
                </a:r>
                <a:endParaRPr dirty="0"/>
              </a:p>
            </p:txBody>
          </p:sp>
        </mc:Choice>
        <mc:Fallback xmlns="">
          <p:sp>
            <p:nvSpPr>
              <p:cNvPr id="189" name="Google Shape;18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  <a:blipFill>
                <a:blip r:embed="rId3"/>
                <a:stretch>
                  <a:fillRect t="-1989" b="-119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115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l-GR" altLang="ja" dirty="0"/>
                  <a:t>Φ</a:t>
                </a:r>
                <a:r>
                  <a:rPr lang="ja" altLang="el-GR" dirty="0"/>
                  <a:t>：</a:t>
                </a:r>
                <a:r>
                  <a:rPr lang="ja-JP" altLang="en-US" dirty="0"/>
                  <a:t>一次分数変換，</a:t>
                </a:r>
                <a:r>
                  <a:rPr lang="fr-CA" altLang="ja" dirty="0"/>
                  <a:t>L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証明の手順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補題</a:t>
                </a:r>
                <a:r>
                  <a:rPr lang="en-US" altLang="ja-JP" dirty="0"/>
                  <a:t>1.46</a:t>
                </a:r>
                <a:r>
                  <a:rPr lang="ja-JP" altLang="en-US"/>
                  <a:t>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行列</a:t>
                </a:r>
                <a:r>
                  <a:rPr lang="en-US" altLang="ja-JP" dirty="0"/>
                  <a:t>A</a:t>
                </a:r>
                <a:r>
                  <a:rPr lang="ja-JP" altLang="en-US"/>
                  <a:t>を</a:t>
                </a:r>
                <a:r>
                  <a:rPr lang="en-US" altLang="ja-JP" dirty="0"/>
                  <a:t>a=0, 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に場合分けし，写像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ja-JP" dirty="0"/>
                      <m:t>PSL</m:t>
                    </m:r>
                  </m:oMath>
                </a14:m>
                <a:r>
                  <a:rPr lang="ja-JP" altLang="en-US"/>
                  <a:t>で写し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がどのように写す写像なのか確認を行う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643" b="-10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補題</a:t>
            </a:r>
            <a:r>
              <a:rPr lang="en-US" altLang="ja-JP" dirty="0"/>
              <a:t>1.46</a:t>
            </a:r>
            <a:r>
              <a:rPr lang="ja-JP" altLang="en-US"/>
              <a:t>（とこの証明）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元の分類~不動点集合~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" dirty="0"/>
                  <a:t>で写されても元に戻る（つまり動かない）点を不動点</a:t>
                </a:r>
                <a:r>
                  <a:rPr lang="en-US" altLang="ja" dirty="0"/>
                  <a:t>fixed point</a:t>
                </a:r>
                <a:r>
                  <a:rPr lang="ja" dirty="0"/>
                  <a:t>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</a:t>
                </a:r>
                <a:r>
                  <a:rPr lang="en-US" altLang="ja-JP" dirty="0"/>
                  <a:t>fixed point set</a:t>
                </a:r>
                <a:r>
                  <a:rPr lang="ja-JP" altLang="en-US"/>
                  <a:t>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 xmlns=""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4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一次分数変換は３つ（双曲的，楕円的，放物的）に分類できる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1.49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（双曲的）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（楕円的）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（放物的）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 xmlns=""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~{双曲的, 楕円的, 放物的}のどれか~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 xmlns=""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~双曲的~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1.52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 xmlns=""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~楕円的~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1.51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 xmlns=""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~放物的~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補題</a:t>
                </a:r>
                <a:r>
                  <a:rPr lang="en-US" altLang="ja-JP" dirty="0"/>
                  <a:t>1.54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~場合分け~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r>
                  <a:rPr lang="en-US" altLang="ja-JP" sz="2400" dirty="0"/>
                  <a:t>1.55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5444</TotalTime>
  <Words>5338</Words>
  <Application>Microsoft Macintosh PowerPoint</Application>
  <PresentationFormat>画面に合わせる (16:9)</PresentationFormat>
  <Paragraphs>637</Paragraphs>
  <Slides>83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83</vt:i4>
      </vt:variant>
    </vt:vector>
  </HeadingPairs>
  <TitlesOfParts>
    <vt:vector size="89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PowerPoint プレゼンテーション</vt:lpstr>
      <vt:lpstr>群のなんとなく</vt:lpstr>
      <vt:lpstr>群の定義group</vt:lpstr>
      <vt:lpstr>群の例１〜n次複素正則行列の集合〜</vt:lpstr>
      <vt:lpstr>対称群symmetric group</vt:lpstr>
      <vt:lpstr>部分群〜定義〜subgroup</vt:lpstr>
      <vt:lpstr>部分群〜性質〜</vt:lpstr>
      <vt:lpstr>直交群O(n)orthogonal group：GL(n;C or R)の部分群</vt:lpstr>
      <vt:lpstr>特殊線型群：SL(n;C)special linear group</vt:lpstr>
      <vt:lpstr>群の作用〜定義〜group action</vt:lpstr>
      <vt:lpstr>群の作用~例~</vt:lpstr>
      <vt:lpstr>２次元ユークリッド合同変換群Euclidean group</vt:lpstr>
      <vt:lpstr>def 平面へのE(2)の作用</vt:lpstr>
      <vt:lpstr>合同変換群の由来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準同型写像</vt:lpstr>
      <vt:lpstr>同型とはなんぞや</vt:lpstr>
      <vt:lpstr>同型とはなんぞや 1つ目の群を定義する</vt:lpstr>
      <vt:lpstr>同型とはなんぞや 2つ目の群を定義する</vt:lpstr>
      <vt:lpstr>同型とはなんぞや 2つの群GとHを比較する</vt:lpstr>
      <vt:lpstr>同型写像</vt:lpstr>
      <vt:lpstr>飛ばす立体投影：写像Πも同型写像</vt:lpstr>
      <vt:lpstr>写像φは準同型写像</vt:lpstr>
      <vt:lpstr>写像φの性質</vt:lpstr>
      <vt:lpstr>φ(A)=φ(B) のときA=B or A=-B</vt:lpstr>
      <vt:lpstr>PowerPoint プレゼンテーション</vt:lpstr>
      <vt:lpstr>一次分数変換の性質 &gt; 円円対応 円を円に，直線を直線に．</vt:lpstr>
      <vt:lpstr>一次分数変換の性質 &gt; 円円対応 &gt; 示す１ 補題1.46（とこの証明）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一次分数変換群PSL(2;C)の性質 元の分類~不動点集合~</vt:lpstr>
      <vt:lpstr>一次分数変換群PSL(2;C)の性質 元の分類~{双曲的, 楕円的, 放物的}のどれか~</vt:lpstr>
      <vt:lpstr>一次分数変換群PSL(2;C)の性質 元の分類~双曲的~</vt:lpstr>
      <vt:lpstr>一次分数変換群PSL(2;C)の性質 元の分類~楕円的~</vt:lpstr>
      <vt:lpstr>一次分数変換群PSL(2;C)の性質 元の分類~放物的~</vt:lpstr>
      <vt:lpstr>一次分数変換群PSL(2;C)の性質 元の分類~場合分け~</vt:lpstr>
      <vt:lpstr>一次分数変換群PSL(2;C)の性質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356</cp:revision>
  <cp:lastPrinted>2019-08-26T04:39:01Z</cp:lastPrinted>
  <dcterms:modified xsi:type="dcterms:W3CDTF">2019-09-11T19:10:26Z</dcterms:modified>
</cp:coreProperties>
</file>